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69" r:id="rId10"/>
    <p:sldId id="266" r:id="rId11"/>
    <p:sldId id="268" r:id="rId12"/>
    <p:sldId id="267" r:id="rId13"/>
    <p:sldId id="260" r:id="rId14"/>
    <p:sldId id="261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1C834-03EA-4F6A-BF61-BEB6E94AB3A4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22D2E-7D5E-4437-B9BD-871AF2A20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909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22D2E-7D5E-4437-B9BD-871AF2A20EC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81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22D2E-7D5E-4437-B9BD-871AF2A20EC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181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Предоставление информации о порядке проведения государственной (итоговой) аттестации обучающихся и о результатах единого государственного экзамена</a:t>
            </a:r>
          </a:p>
          <a:p>
            <a:r>
              <a:rPr lang="ru-RU" b="1" dirty="0" smtClean="0"/>
              <a:t>Общая информация</a:t>
            </a:r>
          </a:p>
          <a:p>
            <a:r>
              <a:rPr lang="ru-RU" dirty="0" smtClean="0"/>
              <a:t>Услуга предоставляется учреждением. </a:t>
            </a:r>
            <a:br>
              <a:rPr lang="ru-RU" dirty="0" smtClean="0"/>
            </a:br>
            <a:r>
              <a:rPr lang="ru-RU" dirty="0" smtClean="0"/>
              <a:t>Ответственными за предоставление услуги являются сотрудники </a:t>
            </a:r>
            <a:r>
              <a:rPr lang="ru-RU" dirty="0" err="1" smtClean="0"/>
              <a:t>учреж-дения</a:t>
            </a:r>
            <a:r>
              <a:rPr lang="ru-RU" dirty="0" smtClean="0"/>
              <a:t>, ответственные за выполнение конкретного административного действия.</a:t>
            </a:r>
            <a:br>
              <a:rPr lang="ru-RU" dirty="0" smtClean="0"/>
            </a:br>
            <a:r>
              <a:rPr lang="ru-RU" dirty="0" smtClean="0"/>
              <a:t>В соответствии с пунктом 3 части 1 статьи 7 Федерального закона от 27.07.2010 № 2010-ФЗ «Об организации предоставления государственных и муниципальных услуг» при предоставлении государственной услуги запрещается требовать от заявителя осуществления действий, в том числе согласований, необходимых для получения государственной услуги и связанных с обращением в иные государственные органы, организации.</a:t>
            </a:r>
            <a:br>
              <a:rPr lang="ru-RU" dirty="0" smtClean="0"/>
            </a:br>
            <a:r>
              <a:rPr lang="ru-RU" dirty="0" smtClean="0"/>
              <a:t>Для получения услуги заявитель подает заявление в учреждение.</a:t>
            </a:r>
            <a:br>
              <a:rPr lang="ru-RU" dirty="0" smtClean="0"/>
            </a:br>
            <a:r>
              <a:rPr lang="ru-RU" dirty="0" smtClean="0"/>
              <a:t>В случае, если для предоставления услуги необходимо представление документов и информации об ином лице, не являющемся заявителем, при обращении за получением услуги заявитель дополнительно представляет заявление, подтверждающее наличие согласия указанных лиц, а также полномочия заявителя действовать от имени указанных лиц или их законных представителей при передаче персональных данных указанных лиц в учреждение.</a:t>
            </a:r>
            <a:br>
              <a:rPr lang="ru-RU" dirty="0" smtClean="0"/>
            </a:br>
            <a:r>
              <a:rPr lang="ru-RU" dirty="0" smtClean="0"/>
              <a:t>По выбору заявителя заявление представляется в учреждение посредством личного обращения заявителя, либо направления по почте, либо с использованием электронных носителей и (или) информационно-телекоммуникационных сетей общего пользования, в том числе сети «Интернет» (далее – в электронной форме):</a:t>
            </a:r>
            <a:br>
              <a:rPr lang="ru-RU" dirty="0" smtClean="0"/>
            </a:br>
            <a:r>
              <a:rPr lang="ru-RU" dirty="0" smtClean="0"/>
              <a:t>лично при посещении учреждения;</a:t>
            </a:r>
            <a:br>
              <a:rPr lang="ru-RU" dirty="0" smtClean="0"/>
            </a:br>
            <a:r>
              <a:rPr lang="ru-RU" dirty="0" smtClean="0"/>
              <a:t>посредством единого http://www.gosuslugi.ru, регионального http://gosuslugi.astrobl.ru порталов;</a:t>
            </a:r>
            <a:br>
              <a:rPr lang="ru-RU" dirty="0" smtClean="0"/>
            </a:br>
            <a:r>
              <a:rPr lang="ru-RU" dirty="0" smtClean="0"/>
              <a:t>иным способом, позволяющим передать заявление в электронной форме.</a:t>
            </a:r>
            <a:br>
              <a:rPr lang="ru-RU" dirty="0" smtClean="0"/>
            </a:br>
            <a:r>
              <a:rPr lang="ru-RU" dirty="0" smtClean="0"/>
              <a:t>Прием заявления для предоставления услуги, осуществляется сотрудником учреждения, ответственным за прием и регистрацию документов, в соответствии с графиком работы учреждения.</a:t>
            </a:r>
            <a:br>
              <a:rPr lang="ru-RU" dirty="0" smtClean="0"/>
            </a:br>
            <a:r>
              <a:rPr lang="ru-RU" dirty="0" smtClean="0"/>
              <a:t>Факт подтверждения направления заявления по почте лежит на заявителе.</a:t>
            </a:r>
            <a:br>
              <a:rPr lang="ru-RU" dirty="0" smtClean="0"/>
            </a:br>
            <a:r>
              <a:rPr lang="ru-RU" dirty="0" smtClean="0"/>
              <a:t>В случае направления заявления в электронной форме через единый, региональный портал, заявление должно быть заполнено в электронной форме, согласно представленной на едином, региональном портале электронной форме.</a:t>
            </a:r>
            <a:br>
              <a:rPr lang="ru-RU" dirty="0" smtClean="0"/>
            </a:br>
            <a:r>
              <a:rPr lang="ru-RU" dirty="0" smtClean="0"/>
              <a:t>Датой предоставления заявления, является:</a:t>
            </a:r>
            <a:br>
              <a:rPr lang="ru-RU" dirty="0" smtClean="0"/>
            </a:br>
            <a:r>
              <a:rPr lang="ru-RU" dirty="0" smtClean="0"/>
              <a:t>- в случае личного обращения – день поступления заявления, должностному лицу министерства, ответственному за прием и регистрацию документов;</a:t>
            </a:r>
            <a:br>
              <a:rPr lang="ru-RU" dirty="0" smtClean="0"/>
            </a:br>
            <a:r>
              <a:rPr lang="ru-RU" dirty="0" smtClean="0"/>
              <a:t>- в случае поступления заявления по почте – дата отправления письма, указанная на почтовом штемпеле;</a:t>
            </a:r>
            <a:br>
              <a:rPr lang="ru-RU" dirty="0" smtClean="0"/>
            </a:br>
            <a:r>
              <a:rPr lang="ru-RU" dirty="0" smtClean="0"/>
              <a:t>- в случае поступления заявления в электронной форме – дата поступления заявления, указанная на региональном портале http://gosuslugi.astrobl.ru или едином портале http://www.gosuslugi.ru и подтвержденная ответным сообщением.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Заявители</a:t>
            </a:r>
          </a:p>
          <a:p>
            <a:r>
              <a:rPr lang="ru-RU" dirty="0" smtClean="0"/>
              <a:t>Физические лица, Юридические лица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22D2E-7D5E-4437-B9BD-871AF2A20EC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5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E2177E-BCC4-423D-8909-355238A490EB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0CA15BD-87CB-4EFA-9602-7C57B3EE8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2177E-BCC4-423D-8909-355238A490EB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A15BD-87CB-4EFA-9602-7C57B3EE8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2177E-BCC4-423D-8909-355238A490EB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A15BD-87CB-4EFA-9602-7C57B3EE8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2177E-BCC4-423D-8909-355238A490EB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A15BD-87CB-4EFA-9602-7C57B3EE826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2177E-BCC4-423D-8909-355238A490EB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A15BD-87CB-4EFA-9602-7C57B3EE826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2177E-BCC4-423D-8909-355238A490EB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A15BD-87CB-4EFA-9602-7C57B3EE82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2177E-BCC4-423D-8909-355238A490EB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A15BD-87CB-4EFA-9602-7C57B3EE826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2177E-BCC4-423D-8909-355238A490EB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A15BD-87CB-4EFA-9602-7C57B3EE826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E2177E-BCC4-423D-8909-355238A490EB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A15BD-87CB-4EFA-9602-7C57B3EE8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8E2177E-BCC4-423D-8909-355238A490EB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CA15BD-87CB-4EFA-9602-7C57B3EE826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E2177E-BCC4-423D-8909-355238A490EB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0CA15BD-87CB-4EFA-9602-7C57B3EE82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8E2177E-BCC4-423D-8909-355238A490EB}" type="datetimeFigureOut">
              <a:rPr lang="ru-RU" smtClean="0"/>
              <a:t>21.09.2018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0CA15BD-87CB-4EFA-9602-7C57B3EE82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pay" TargetMode="External"/><Relationship Id="rId2" Type="http://schemas.openxmlformats.org/officeDocument/2006/relationships/hyperlink" Target="https://www.gosuslugi.ru/categor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2213" y="2725362"/>
            <a:ext cx="7772400" cy="21177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Обзор портала государственных и муниципальных </a:t>
            </a:r>
            <a:r>
              <a:rPr lang="ru-RU" dirty="0" smtClean="0"/>
              <a:t>услуг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" t="13871" r="3644" b="51452"/>
          <a:stretch/>
        </p:blipFill>
        <p:spPr bwMode="auto">
          <a:xfrm>
            <a:off x="128411" y="188640"/>
            <a:ext cx="8996516" cy="253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56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Муниципальные и государственные услуги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60656" r="58002" b="26210"/>
          <a:stretch/>
        </p:blipFill>
        <p:spPr bwMode="auto">
          <a:xfrm>
            <a:off x="1403648" y="1772816"/>
            <a:ext cx="6141155" cy="390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187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13508" r="1563" b="9072"/>
          <a:stretch/>
        </p:blipFill>
        <p:spPr bwMode="auto">
          <a:xfrm>
            <a:off x="-13290" y="0"/>
            <a:ext cx="9149517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824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13508" r="2773" b="8669"/>
          <a:stretch/>
        </p:blipFill>
        <p:spPr bwMode="auto">
          <a:xfrm>
            <a:off x="30354" y="0"/>
            <a:ext cx="9202994" cy="5692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777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06084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Ответственными за предоставление услуги являются сотрудники </a:t>
            </a:r>
            <a:r>
              <a:rPr lang="ru-RU" dirty="0" smtClean="0"/>
              <a:t>учреждения</a:t>
            </a:r>
            <a:r>
              <a:rPr lang="ru-RU" dirty="0"/>
              <a:t>, ответственные за выполнение конкретного административного действия</a:t>
            </a:r>
            <a:r>
              <a:rPr lang="ru-RU" dirty="0" smtClean="0"/>
              <a:t>.</a:t>
            </a:r>
          </a:p>
          <a:p>
            <a:r>
              <a:rPr lang="ru-RU" dirty="0"/>
              <a:t>Для получения услуги заявитель подает заявление в учреждение</a:t>
            </a:r>
            <a:r>
              <a:rPr lang="ru-RU" dirty="0" smtClean="0"/>
              <a:t>.</a:t>
            </a:r>
          </a:p>
          <a:p>
            <a:r>
              <a:rPr lang="ru-RU" dirty="0"/>
              <a:t>В случае направления заявления в электронной форме через единый, региональный портал, заявление должно быть заполнено в электронной форме, согласно представленной на едином, региональном портале электронной форме.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800" dirty="0"/>
              <a:t>Предоставление информации о порядке проведения государственной (итоговой) аттестации обучающихся и о результатах единого государственного </a:t>
            </a:r>
            <a:r>
              <a:rPr lang="ru-RU" sz="2800" dirty="0" smtClean="0"/>
              <a:t>экзамена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4317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" t="13509" r="2319" b="8064"/>
          <a:stretch/>
        </p:blipFill>
        <p:spPr bwMode="auto">
          <a:xfrm>
            <a:off x="0" y="1504335"/>
            <a:ext cx="9144000" cy="57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3004" r="2992" b="66431"/>
          <a:stretch/>
        </p:blipFill>
        <p:spPr bwMode="auto">
          <a:xfrm>
            <a:off x="0" y="0"/>
            <a:ext cx="9157075" cy="150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775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" t="13105" r="34375" b="22983"/>
          <a:stretch/>
        </p:blipFill>
        <p:spPr bwMode="auto">
          <a:xfrm>
            <a:off x="0" y="116632"/>
            <a:ext cx="8910512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1683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" t="13105" r="1864" b="8870"/>
          <a:stretch/>
        </p:blipFill>
        <p:spPr bwMode="auto">
          <a:xfrm>
            <a:off x="0" y="0"/>
            <a:ext cx="9144000" cy="554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t="52117" r="4638" b="31051"/>
          <a:stretch/>
        </p:blipFill>
        <p:spPr bwMode="auto">
          <a:xfrm>
            <a:off x="0" y="5626641"/>
            <a:ext cx="9144000" cy="123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228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13508" r="1714" b="8468"/>
          <a:stretch/>
        </p:blipFill>
        <p:spPr bwMode="auto">
          <a:xfrm>
            <a:off x="817" y="1315"/>
            <a:ext cx="9143183" cy="553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6" t="26411" r="2622" b="38508"/>
          <a:stretch/>
        </p:blipFill>
        <p:spPr bwMode="auto">
          <a:xfrm>
            <a:off x="817" y="5056734"/>
            <a:ext cx="4896544" cy="18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2" t="39012" r="1613" b="9577"/>
          <a:stretch/>
        </p:blipFill>
        <p:spPr bwMode="auto">
          <a:xfrm>
            <a:off x="6372200" y="2467880"/>
            <a:ext cx="2771800" cy="439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7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12903" r="10589" b="6251"/>
          <a:stretch/>
        </p:blipFill>
        <p:spPr bwMode="auto">
          <a:xfrm>
            <a:off x="0" y="-1"/>
            <a:ext cx="9121439" cy="70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17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28945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err="1" smtClean="0"/>
              <a:t>Госуслуги</a:t>
            </a:r>
            <a:r>
              <a:rPr lang="ru-RU" dirty="0" smtClean="0"/>
              <a:t> – Единый портал государственных услуг и функций (ЕПГУ), где у каждого гражданина есть возможность: </a:t>
            </a:r>
          </a:p>
          <a:p>
            <a:pPr marL="109728" indent="0">
              <a:buNone/>
            </a:pPr>
            <a:r>
              <a:rPr lang="ru-RU" dirty="0" smtClean="0"/>
              <a:t>- узнать </a:t>
            </a:r>
            <a:r>
              <a:rPr lang="ru-RU" dirty="0" smtClean="0">
                <a:hlinkClick r:id="rId2"/>
              </a:rPr>
              <a:t>информацию о государственных и муниципальных услугах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 заказать </a:t>
            </a:r>
            <a:r>
              <a:rPr lang="ru-RU" dirty="0" err="1" smtClean="0"/>
              <a:t>госуслуги</a:t>
            </a:r>
            <a:r>
              <a:rPr lang="ru-RU" dirty="0" smtClean="0"/>
              <a:t> в электронной форме;</a:t>
            </a:r>
            <a:br>
              <a:rPr lang="ru-RU" dirty="0" smtClean="0"/>
            </a:br>
            <a:r>
              <a:rPr lang="ru-RU" dirty="0" smtClean="0"/>
              <a:t>- записаться на приём в ведомство;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smtClean="0">
                <a:hlinkClick r:id="rId3"/>
              </a:rPr>
              <a:t>оплатить любым электронным способом</a:t>
            </a:r>
            <a:r>
              <a:rPr lang="ru-RU" dirty="0" smtClean="0"/>
              <a:t> штрафы Госавтоинспекции, судебные и налоговые задолженности, госпошлины, услуги ЖКХ;</a:t>
            </a:r>
            <a:br>
              <a:rPr lang="ru-RU" dirty="0" smtClean="0"/>
            </a:br>
            <a:r>
              <a:rPr lang="ru-RU" dirty="0" smtClean="0"/>
              <a:t>- оценить качество предоставления </a:t>
            </a:r>
            <a:r>
              <a:rPr lang="ru-RU" dirty="0" err="1" smtClean="0"/>
              <a:t>госуслуг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362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Муниципальные и государственные услуги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t="32258" r="42691" b="26210"/>
          <a:stretch/>
        </p:blipFill>
        <p:spPr bwMode="auto">
          <a:xfrm>
            <a:off x="1754" y="1628800"/>
            <a:ext cx="6874503" cy="462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63" t="32258" r="11542" b="26210"/>
          <a:stretch/>
        </p:blipFill>
        <p:spPr bwMode="auto">
          <a:xfrm>
            <a:off x="6876257" y="1602925"/>
            <a:ext cx="2267744" cy="467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31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13306" r="1865" b="12298"/>
          <a:stretch/>
        </p:blipFill>
        <p:spPr bwMode="auto">
          <a:xfrm>
            <a:off x="-1" y="1406738"/>
            <a:ext cx="9261987" cy="544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10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2" t="12903" r="8880" b="6251"/>
          <a:stretch/>
        </p:blipFill>
        <p:spPr bwMode="auto">
          <a:xfrm>
            <a:off x="6059" y="18655"/>
            <a:ext cx="9137941" cy="68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336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7" t="13105" r="11894" b="967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98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t="12501" r="9851" b="7863"/>
          <a:stretch/>
        </p:blipFill>
        <p:spPr bwMode="auto">
          <a:xfrm>
            <a:off x="0" y="-2153"/>
            <a:ext cx="9144000" cy="686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682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22378" r="25756" b="9073"/>
          <a:stretch/>
        </p:blipFill>
        <p:spPr bwMode="auto">
          <a:xfrm>
            <a:off x="22056" y="316672"/>
            <a:ext cx="9212363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39145" y="336144"/>
            <a:ext cx="3888432" cy="839781"/>
          </a:xfrm>
        </p:spPr>
        <p:txBody>
          <a:bodyPr/>
          <a:lstStyle/>
          <a:p>
            <a:r>
              <a:rPr lang="ru-RU" dirty="0" smtClean="0"/>
              <a:t>Образование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4247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</TotalTime>
  <Words>140</Words>
  <Application>Microsoft Office PowerPoint</Application>
  <PresentationFormat>Экран (4:3)</PresentationFormat>
  <Paragraphs>17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Обзор портала государственных и муниципальных услуг</vt:lpstr>
      <vt:lpstr>Презентация PowerPoint</vt:lpstr>
      <vt:lpstr>Презентация PowerPoint</vt:lpstr>
      <vt:lpstr>Муниципальные и государственные услуги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Образование</vt:lpstr>
      <vt:lpstr>Муниципальные и государственные услуги</vt:lpstr>
      <vt:lpstr>Презентация PowerPoint</vt:lpstr>
      <vt:lpstr>Презентация PowerPoint</vt:lpstr>
      <vt:lpstr>Предоставление информации о порядке проведения государственной (итоговой) аттестации обучающихся и о результатах единого государственного экзамена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портала государственных и муниципальных услуг</dc:title>
  <dc:creator>Учитель</dc:creator>
  <cp:lastModifiedBy>Учитель</cp:lastModifiedBy>
  <cp:revision>4</cp:revision>
  <dcterms:created xsi:type="dcterms:W3CDTF">2018-09-21T16:50:47Z</dcterms:created>
  <dcterms:modified xsi:type="dcterms:W3CDTF">2018-09-21T17:25:57Z</dcterms:modified>
</cp:coreProperties>
</file>